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2" r:id="rId4"/>
    <p:sldId id="256" r:id="rId5"/>
    <p:sldId id="261" r:id="rId6"/>
    <p:sldId id="262" r:id="rId7"/>
    <p:sldId id="266" r:id="rId8"/>
    <p:sldId id="263" r:id="rId9"/>
    <p:sldId id="265" r:id="rId10"/>
    <p:sldId id="267" r:id="rId11"/>
    <p:sldId id="270" r:id="rId12"/>
    <p:sldId id="273" r:id="rId13"/>
    <p:sldId id="271" r:id="rId1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CCC1DA"/>
    <a:srgbClr val="E6E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39" autoAdjust="0"/>
  </p:normalViewPr>
  <p:slideViewPr>
    <p:cSldViewPr>
      <p:cViewPr varScale="1">
        <p:scale>
          <a:sx n="88" d="100"/>
          <a:sy n="88" d="100"/>
        </p:scale>
        <p:origin x="-96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13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6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6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73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03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33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0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76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85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4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2A151-2E5C-4429-A2E8-40134C4BD6CA}" type="datetimeFigureOut">
              <a:rPr lang="en-GB" smtClean="0"/>
              <a:t>08/06/2017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33A57-3CAB-4223-A73A-9F95CDB7DF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9592" y="1556088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320066"/>
              </a:solidFill>
            </a:endParaRPr>
          </a:p>
          <a:p>
            <a:pPr algn="ctr"/>
            <a:r>
              <a:rPr lang="en-GB" sz="2800" b="1" dirty="0" smtClean="0"/>
              <a:t>Research on the </a:t>
            </a:r>
            <a:r>
              <a:rPr lang="en-GB" sz="2800" b="1" dirty="0" smtClean="0"/>
              <a:t>NYCC EOC population</a:t>
            </a:r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dirty="0">
              <a:solidFill>
                <a:srgbClr val="320066"/>
              </a:solidFill>
            </a:endParaRPr>
          </a:p>
          <a:p>
            <a:pPr algn="ctr"/>
            <a:r>
              <a:rPr lang="en-GB" dirty="0">
                <a:solidFill>
                  <a:srgbClr val="320066"/>
                </a:solidFill>
              </a:rPr>
              <a:t>Presented by:</a:t>
            </a:r>
          </a:p>
          <a:p>
            <a:pPr algn="ctr"/>
            <a:r>
              <a:rPr lang="en-GB" sz="2400" dirty="0">
                <a:solidFill>
                  <a:srgbClr val="320066"/>
                </a:solidFill>
              </a:rPr>
              <a:t>David Gillson</a:t>
            </a:r>
          </a:p>
          <a:p>
            <a:pPr algn="ctr"/>
            <a:r>
              <a:rPr lang="en-GB" dirty="0">
                <a:solidFill>
                  <a:srgbClr val="320066"/>
                </a:solidFill>
              </a:rPr>
              <a:t>(NWD Performance and Intelligence Officer</a:t>
            </a:r>
            <a:r>
              <a:rPr lang="en-GB" dirty="0" smtClean="0">
                <a:solidFill>
                  <a:srgbClr val="320066"/>
                </a:solidFill>
              </a:rPr>
              <a:t>)</a:t>
            </a:r>
          </a:p>
          <a:p>
            <a:pPr algn="ctr"/>
            <a:endParaRPr lang="en-GB" dirty="0">
              <a:solidFill>
                <a:srgbClr val="32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1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5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556791"/>
            <a:ext cx="5094693" cy="2672755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491880" y="1700808"/>
            <a:ext cx="1825487" cy="3958699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56807" y="3068960"/>
            <a:ext cx="1465143" cy="1577184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567294" y="2863599"/>
            <a:ext cx="2614062" cy="1987906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05989" y="256490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119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7368" y="314845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595246" y="355519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35278" y="3707740"/>
            <a:ext cx="38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19301" y="2195572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84243" y="5013176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442128" y="4044881"/>
            <a:ext cx="7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04999" y="4042095"/>
            <a:ext cx="9067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11760" y="4229547"/>
            <a:ext cx="8027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17624" y="3066246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56807" y="355927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858381" y="351005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163 young </a:t>
            </a:r>
          </a:p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878869" y="41881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34" name="Oval 33"/>
          <p:cNvSpPr/>
          <p:nvPr/>
        </p:nvSpPr>
        <p:spPr>
          <a:xfrm>
            <a:off x="3174504" y="2564904"/>
            <a:ext cx="3485727" cy="21534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660231" y="3860215"/>
            <a:ext cx="648073" cy="68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858381" y="35667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33% of the EOC population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5586132" y="3443256"/>
            <a:ext cx="417811" cy="458797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547926" y="3510057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27274" y="1125223"/>
            <a:ext cx="9116725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many </a:t>
            </a:r>
            <a:r>
              <a:rPr lang="en-GB" dirty="0" smtClean="0"/>
              <a:t>have or have had </a:t>
            </a:r>
            <a:r>
              <a:rPr lang="en-GB" dirty="0" smtClean="0"/>
              <a:t>a </a:t>
            </a:r>
            <a:r>
              <a:rPr lang="en-GB" dirty="0" smtClean="0"/>
              <a:t>Child </a:t>
            </a:r>
            <a:r>
              <a:rPr lang="en-GB" dirty="0" err="1" smtClean="0"/>
              <a:t>Proection</a:t>
            </a:r>
            <a:r>
              <a:rPr lang="en-GB" dirty="0" smtClean="0"/>
              <a:t> (</a:t>
            </a:r>
            <a:r>
              <a:rPr lang="en-GB" dirty="0" smtClean="0"/>
              <a:t>C</a:t>
            </a:r>
            <a:r>
              <a:rPr lang="en-GB" dirty="0" smtClean="0"/>
              <a:t>P) </a:t>
            </a:r>
            <a:r>
              <a:rPr lang="en-GB" dirty="0" smtClean="0"/>
              <a:t>plan?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6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4" grpId="0"/>
      <p:bldP spid="16" grpId="0"/>
      <p:bldP spid="18" grpId="0"/>
      <p:bldP spid="19" grpId="0"/>
      <p:bldP spid="23" grpId="0"/>
      <p:bldP spid="31" grpId="0"/>
      <p:bldP spid="32" grpId="0"/>
      <p:bldP spid="33" grpId="0" animBg="1"/>
      <p:bldP spid="21" grpId="0"/>
      <p:bldP spid="22" grpId="0"/>
      <p:bldP spid="28" grpId="0"/>
      <p:bldP spid="28" grpId="1"/>
      <p:bldP spid="29" grpId="0"/>
      <p:bldP spid="34" grpId="0" animBg="1"/>
      <p:bldP spid="35" grpId="0"/>
      <p:bldP spid="26" grpId="0" animBg="1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628800"/>
            <a:ext cx="5094693" cy="2600747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491880" y="2060848"/>
            <a:ext cx="1825487" cy="3598659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56807" y="2934236"/>
            <a:ext cx="1465143" cy="1711908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156807" y="3148453"/>
            <a:ext cx="3024549" cy="1703051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05989" y="256490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5351944" y="3533570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95246" y="355519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54568" y="3707740"/>
            <a:ext cx="38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91248" y="2377683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84243" y="5013176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341085" y="4144174"/>
            <a:ext cx="7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04999" y="4042095"/>
            <a:ext cx="9067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11760" y="4229547"/>
            <a:ext cx="8027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17624" y="3066246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858381" y="351005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33 young </a:t>
            </a:r>
          </a:p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878869" y="41881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34" name="Oval 33"/>
          <p:cNvSpPr/>
          <p:nvPr/>
        </p:nvSpPr>
        <p:spPr>
          <a:xfrm>
            <a:off x="3174504" y="2564904"/>
            <a:ext cx="3485727" cy="21534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660231" y="3860215"/>
            <a:ext cx="648073" cy="68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823876" y="349784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7</a:t>
            </a:r>
            <a:r>
              <a:rPr lang="en-GB" dirty="0" smtClean="0"/>
              <a:t>% of the EOC population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141395" y="366277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1179651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many of this population have had a CSE marker?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1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4" grpId="0"/>
      <p:bldP spid="16" grpId="0"/>
      <p:bldP spid="18" grpId="0"/>
      <p:bldP spid="19" grpId="0"/>
      <p:bldP spid="23" grpId="0"/>
      <p:bldP spid="31" grpId="0"/>
      <p:bldP spid="32" grpId="0"/>
      <p:bldP spid="33" grpId="0" animBg="1"/>
      <p:bldP spid="21" grpId="0"/>
      <p:bldP spid="28" grpId="0"/>
      <p:bldP spid="28" grpId="1"/>
      <p:bldP spid="29" grpId="0"/>
      <p:bldP spid="34" grpId="0" animBg="1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5717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 smtClean="0"/>
              <a:t>So what does thi</a:t>
            </a:r>
            <a:r>
              <a:rPr lang="en-GB" sz="2000" u="sng" dirty="0" smtClean="0"/>
              <a:t>s tell us?</a:t>
            </a:r>
            <a:endParaRPr lang="en-GB" sz="20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66376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95% of our Prevention Cases will not be EOC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8129" y="203309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r>
              <a:rPr lang="en-GB" dirty="0"/>
              <a:t>% </a:t>
            </a:r>
            <a:r>
              <a:rPr lang="en-GB" dirty="0" smtClean="0"/>
              <a:t>of Prevention cases could </a:t>
            </a:r>
            <a:r>
              <a:rPr lang="en-GB" dirty="0"/>
              <a:t>be EOC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408" y="34290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For this EOC population: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58" y="39290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About 15% may be previously LAC</a:t>
            </a:r>
          </a:p>
        </p:txBody>
      </p:sp>
      <p:sp>
        <p:nvSpPr>
          <p:cNvPr id="3" name="Rectangle 2"/>
          <p:cNvSpPr/>
          <p:nvPr/>
        </p:nvSpPr>
        <p:spPr>
          <a:xfrm>
            <a:off x="2764681" y="4310027"/>
            <a:ext cx="38821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best indicator appears to be CIN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764680" y="4690393"/>
            <a:ext cx="440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87% of the EOC population have been CIN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795893" y="5059725"/>
            <a:ext cx="4454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33% of the population have had a CP plan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511533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Our ratio of EOC to LAC could be 1.35 : 1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-8129" y="304235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So for every 3 LAC, there could be 4 on the EOC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2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3" grpId="0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9592" y="2136338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 smtClean="0"/>
              <a:t>Thank you!</a:t>
            </a:r>
          </a:p>
          <a:p>
            <a:pPr algn="ctr"/>
            <a:endParaRPr lang="en-GB" sz="5400" dirty="0"/>
          </a:p>
          <a:p>
            <a:pPr algn="ctr"/>
            <a:r>
              <a:rPr lang="en-GB" sz="5400" dirty="0" smtClean="0"/>
              <a:t>Any questions?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20555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5868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 smtClean="0"/>
              <a:t>Troubled Families in NYCC</a:t>
            </a:r>
            <a:endParaRPr lang="en-GB" sz="20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025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Known as Developing Stronger Families (DSF)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2120" y="24928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Has been mainstreamed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88086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DSF cohort is now identified from referrals to Prevention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968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Then we have 3 different teams who can help with EOC cases:</a:t>
            </a:r>
          </a:p>
        </p:txBody>
      </p:sp>
      <p:sp>
        <p:nvSpPr>
          <p:cNvPr id="3" name="Rectangle 2"/>
          <p:cNvSpPr/>
          <p:nvPr/>
        </p:nvSpPr>
        <p:spPr>
          <a:xfrm>
            <a:off x="3059832" y="3861048"/>
            <a:ext cx="3365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Integrated Family Support (IFS)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059832" y="4324454"/>
            <a:ext cx="3389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Multi Systemic Therapy (MST)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059832" y="4731151"/>
            <a:ext cx="2634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 Wrong Door (NWD)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96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3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35868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u="sng" dirty="0" smtClean="0"/>
              <a:t>Aim of Research</a:t>
            </a:r>
            <a:endParaRPr lang="en-GB" sz="2000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025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To look at the Prevention Cohort in NYCC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2120" y="249289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To see what proportion of that Cohort utilised EOC services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88086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To identify crossovers in EOC services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396827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To see if flags indicated young person was EOC</a:t>
            </a:r>
          </a:p>
        </p:txBody>
      </p:sp>
      <p:sp>
        <p:nvSpPr>
          <p:cNvPr id="3" name="Rectangle 2"/>
          <p:cNvSpPr/>
          <p:nvPr/>
        </p:nvSpPr>
        <p:spPr>
          <a:xfrm>
            <a:off x="3059832" y="3861048"/>
            <a:ext cx="2252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Child in Need (CIN)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059832" y="4324454"/>
            <a:ext cx="2993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Child Protection Plan (CP) 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3059832" y="4731151"/>
            <a:ext cx="3304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Child Sexual Exploitation (CSE)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2292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Data used was from April 2015 until May 2017</a:t>
            </a:r>
          </a:p>
        </p:txBody>
      </p:sp>
    </p:spTree>
    <p:extLst>
      <p:ext uri="{BB962C8B-B14F-4D97-AF65-F5344CB8AC3E}">
        <p14:creationId xmlns:p14="http://schemas.microsoft.com/office/powerpoint/2010/main" val="340659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3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342201"/>
            <a:ext cx="5094693" cy="2861448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635896" y="2214156"/>
            <a:ext cx="1530296" cy="3671695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835696" y="3582307"/>
            <a:ext cx="2646421" cy="951413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870049" y="3397643"/>
            <a:ext cx="2988332" cy="1676206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3898541" y="184482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9179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5304" y="2842903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3138" y="3698604"/>
            <a:ext cx="53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5380" y="358230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45029" y="3692227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7798" y="367554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04447" y="386359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27777" y="4092146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5447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765612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2471" y="4156593"/>
            <a:ext cx="62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158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52683" y="4860480"/>
            <a:ext cx="65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543</a:t>
            </a:r>
          </a:p>
        </p:txBody>
      </p:sp>
      <p:sp>
        <p:nvSpPr>
          <p:cNvPr id="26" name="Oval 25"/>
          <p:cNvSpPr/>
          <p:nvPr/>
        </p:nvSpPr>
        <p:spPr>
          <a:xfrm>
            <a:off x="5508104" y="3582305"/>
            <a:ext cx="1096516" cy="449357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056362" y="365796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5559283" y="357803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33138" y="1489137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 (n=9666)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58906" y="5089792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r>
              <a:rPr lang="en-GB" dirty="0" smtClean="0"/>
              <a:t>(n=995)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72265" y="4461478"/>
            <a:ext cx="181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NWD(n=357)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039" y="3790937"/>
            <a:ext cx="1513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  <a:p>
            <a:pPr algn="ctr"/>
            <a:r>
              <a:rPr lang="en-GB" dirty="0" smtClean="0"/>
              <a:t>(n=46)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3659051"/>
            <a:ext cx="1054712" cy="923330"/>
          </a:xfrm>
          <a:prstGeom prst="rect">
            <a:avLst/>
          </a:prstGeom>
          <a:solidFill>
            <a:srgbClr val="FF7C8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Multi </a:t>
            </a:r>
          </a:p>
          <a:p>
            <a:r>
              <a:rPr lang="en-GB" dirty="0" smtClean="0"/>
              <a:t>Systemic </a:t>
            </a:r>
          </a:p>
          <a:p>
            <a:r>
              <a:rPr lang="en-GB" dirty="0" smtClean="0"/>
              <a:t>Therapy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6194386" y="5229812"/>
            <a:ext cx="2617063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Integrated Family Support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236296" y="4652948"/>
            <a:ext cx="165539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No Wrong Door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7502918" y="3442381"/>
            <a:ext cx="1001813" cy="923330"/>
          </a:xfrm>
          <a:prstGeom prst="rect">
            <a:avLst/>
          </a:prstGeom>
          <a:solidFill>
            <a:srgbClr val="FF7C8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Multi </a:t>
            </a:r>
          </a:p>
          <a:p>
            <a:pPr algn="ctr"/>
            <a:r>
              <a:rPr lang="en-GB" dirty="0" smtClean="0"/>
              <a:t>Systemic</a:t>
            </a:r>
          </a:p>
          <a:p>
            <a:pPr algn="ctr"/>
            <a:r>
              <a:rPr lang="en-GB" dirty="0" smtClean="0"/>
              <a:t> Therapy</a:t>
            </a:r>
            <a:endParaRPr lang="en-GB" dirty="0"/>
          </a:p>
        </p:txBody>
      </p:sp>
      <p:cxnSp>
        <p:nvCxnSpPr>
          <p:cNvPr id="8" name="Straight Arrow Connector 7"/>
          <p:cNvCxnSpPr>
            <a:stCxn id="27" idx="1"/>
          </p:cNvCxnSpPr>
          <p:nvPr/>
        </p:nvCxnSpPr>
        <p:spPr>
          <a:xfrm flipH="1" flipV="1">
            <a:off x="4972266" y="5412957"/>
            <a:ext cx="1222120" cy="15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1"/>
          </p:cNvCxnSpPr>
          <p:nvPr/>
        </p:nvCxnSpPr>
        <p:spPr>
          <a:xfrm flipH="1">
            <a:off x="6444039" y="4837614"/>
            <a:ext cx="7922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6" idx="7"/>
          </p:cNvCxnSpPr>
          <p:nvPr/>
        </p:nvCxnSpPr>
        <p:spPr>
          <a:xfrm flipH="1">
            <a:off x="6444039" y="3648112"/>
            <a:ext cx="10588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1378240" y="4058014"/>
            <a:ext cx="477341" cy="9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117708" y="1396804"/>
            <a:ext cx="1892569" cy="646331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 smtClean="0"/>
              <a:t> denotes sample</a:t>
            </a:r>
          </a:p>
          <a:p>
            <a:pPr algn="ctr"/>
            <a:r>
              <a:rPr lang="en-GB" dirty="0" smtClean="0"/>
              <a:t> less than 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6902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0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8" grpId="0"/>
      <p:bldP spid="29" grpId="0"/>
      <p:bldP spid="30" grpId="0"/>
      <p:bldP spid="31" grpId="0"/>
      <p:bldP spid="32" grpId="0"/>
      <p:bldP spid="33" grpId="0"/>
      <p:bldP spid="2" grpId="0" animBg="1"/>
      <p:bldP spid="27" grpId="0" animBg="1"/>
      <p:bldP spid="34" grpId="0" animBg="1"/>
      <p:bldP spid="35" grpId="0" animBg="1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556792"/>
            <a:ext cx="5094693" cy="2646857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45029" y="2284217"/>
            <a:ext cx="1609332" cy="3573116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835696" y="3582307"/>
            <a:ext cx="2646421" cy="951413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870049" y="3397643"/>
            <a:ext cx="2988332" cy="1676206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310024" y="204123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9179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5304" y="2842903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323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3138" y="3698604"/>
            <a:ext cx="53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5380" y="358230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45029" y="3692227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7798" y="367554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04447" y="386359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79190" y="4067936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505447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765612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82471" y="4156593"/>
            <a:ext cx="625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158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1505" y="4889183"/>
            <a:ext cx="652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543</a:t>
            </a:r>
          </a:p>
        </p:txBody>
      </p:sp>
      <p:sp>
        <p:nvSpPr>
          <p:cNvPr id="26" name="Oval 25"/>
          <p:cNvSpPr/>
          <p:nvPr/>
        </p:nvSpPr>
        <p:spPr>
          <a:xfrm>
            <a:off x="5508104" y="3582305"/>
            <a:ext cx="1096516" cy="449357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056362" y="365796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5559283" y="357803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32827" y="1772816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 (n=9666)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33138" y="5073849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r>
              <a:rPr lang="en-GB" dirty="0" smtClean="0"/>
              <a:t>(n=995)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72265" y="4461478"/>
            <a:ext cx="181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NWD(n=357)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61039" y="3790937"/>
            <a:ext cx="1513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  <a:p>
            <a:pPr algn="ctr"/>
            <a:r>
              <a:rPr lang="en-GB" dirty="0" smtClean="0"/>
              <a:t>(n=46)</a:t>
            </a:r>
          </a:p>
        </p:txBody>
      </p:sp>
      <p:sp>
        <p:nvSpPr>
          <p:cNvPr id="2" name="Oval 1"/>
          <p:cNvSpPr/>
          <p:nvPr/>
        </p:nvSpPr>
        <p:spPr>
          <a:xfrm>
            <a:off x="3174504" y="2780929"/>
            <a:ext cx="3485727" cy="19374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7185790" y="3098052"/>
            <a:ext cx="1236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Theoretical</a:t>
            </a:r>
          </a:p>
          <a:p>
            <a:pPr algn="ctr"/>
            <a:r>
              <a:rPr lang="en-GB" dirty="0" smtClean="0"/>
              <a:t> EOC </a:t>
            </a:r>
          </a:p>
          <a:p>
            <a:pPr algn="ctr"/>
            <a:r>
              <a:rPr lang="en-GB" dirty="0" smtClean="0"/>
              <a:t>population</a:t>
            </a:r>
            <a:endParaRPr lang="en-GB" dirty="0"/>
          </a:p>
        </p:txBody>
      </p: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6660231" y="3559717"/>
            <a:ext cx="525559" cy="982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53588" y="3134683"/>
            <a:ext cx="1258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5% of </a:t>
            </a:r>
          </a:p>
          <a:p>
            <a:pPr algn="ctr"/>
            <a:r>
              <a:rPr lang="en-GB" dirty="0" smtClean="0"/>
              <a:t>Prevention </a:t>
            </a:r>
          </a:p>
          <a:p>
            <a:pPr algn="ctr"/>
            <a:r>
              <a:rPr lang="en-GB" dirty="0" smtClean="0"/>
              <a:t>Cases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255573" y="3259142"/>
            <a:ext cx="1158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547 Young</a:t>
            </a:r>
          </a:p>
          <a:p>
            <a:pPr algn="ctr"/>
            <a:r>
              <a:rPr lang="en-GB" dirty="0" smtClean="0"/>
              <a:t> People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153588" y="3273182"/>
            <a:ext cx="13639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1.35:1 Ratio </a:t>
            </a:r>
          </a:p>
          <a:p>
            <a:pPr algn="ctr"/>
            <a:r>
              <a:rPr lang="en-GB" dirty="0" smtClean="0"/>
              <a:t>EOC: LAC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8867" y="1124744"/>
            <a:ext cx="7737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Can we use this to estimate our EOC population?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6915393" y="1718064"/>
            <a:ext cx="20324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95% </a:t>
            </a:r>
          </a:p>
          <a:p>
            <a:pPr algn="ctr"/>
            <a:r>
              <a:rPr lang="en-GB" dirty="0" smtClean="0"/>
              <a:t>of Prevention Cases</a:t>
            </a:r>
          </a:p>
          <a:p>
            <a:pPr algn="ctr"/>
            <a:r>
              <a:rPr lang="en-GB" dirty="0" smtClean="0"/>
              <a:t> remain </a:t>
            </a:r>
          </a:p>
          <a:p>
            <a:pPr algn="ctr"/>
            <a:r>
              <a:rPr lang="en-GB" dirty="0" smtClean="0"/>
              <a:t>with Prevention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107605" y="2410562"/>
            <a:ext cx="912667" cy="1543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38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4" grpId="0"/>
      <p:bldP spid="25" grpId="0"/>
      <p:bldP spid="30" grpId="0"/>
      <p:bldP spid="31" grpId="0"/>
      <p:bldP spid="32" grpId="0"/>
      <p:bldP spid="33" grpId="0"/>
      <p:bldP spid="2" grpId="0" animBg="1"/>
      <p:bldP spid="3" grpId="0"/>
      <p:bldP spid="3" grpId="1"/>
      <p:bldP spid="8" grpId="0"/>
      <p:bldP spid="8" grpId="1"/>
      <p:bldP spid="34" grpId="0"/>
      <p:bldP spid="34" grpId="1"/>
      <p:bldP spid="35" grpId="0"/>
      <p:bldP spid="3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628800"/>
            <a:ext cx="5094693" cy="2549606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635896" y="2367042"/>
            <a:ext cx="1681471" cy="3573115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691780" y="3702700"/>
            <a:ext cx="457698" cy="475707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635896" y="3212235"/>
            <a:ext cx="2808312" cy="1861614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965304" y="2842903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7368" y="3470020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7798" y="367554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8137" y="3743940"/>
            <a:ext cx="38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47806" y="1896199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67592" y="5259440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232324" y="4276812"/>
            <a:ext cx="1125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23628" y="3743940"/>
            <a:ext cx="10801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</p:txBody>
      </p:sp>
      <p:cxnSp>
        <p:nvCxnSpPr>
          <p:cNvPr id="9" name="Straight Arrow Connector 8"/>
          <p:cNvCxnSpPr>
            <a:stCxn id="33" idx="3"/>
            <a:endCxn id="19" idx="1"/>
          </p:cNvCxnSpPr>
          <p:nvPr/>
        </p:nvCxnSpPr>
        <p:spPr>
          <a:xfrm>
            <a:off x="2303748" y="3928606"/>
            <a:ext cx="14543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71566" y="3106824"/>
            <a:ext cx="1782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59 young </a:t>
            </a:r>
          </a:p>
          <a:p>
            <a:pPr algn="ctr"/>
            <a:r>
              <a:rPr lang="en-GB" b="1" dirty="0" smtClean="0"/>
              <a:t>people</a:t>
            </a:r>
            <a:endParaRPr lang="en-GB" b="1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786895" y="3429989"/>
            <a:ext cx="377393" cy="148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3079190" y="2744091"/>
            <a:ext cx="3707705" cy="2086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71566" y="2959033"/>
            <a:ext cx="17828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11% of the Theoretical EOC population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96752"/>
            <a:ext cx="914399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many of these young people are Looked After Children?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18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10" grpId="0" animBg="1"/>
      <p:bldP spid="12" grpId="0" animBg="1"/>
      <p:bldP spid="14" grpId="1"/>
      <p:bldP spid="16" grpId="0"/>
      <p:bldP spid="18" grpId="0"/>
      <p:bldP spid="19" grpId="0"/>
      <p:bldP spid="23" grpId="0"/>
      <p:bldP spid="31" grpId="1"/>
      <p:bldP spid="32" grpId="0"/>
      <p:bldP spid="33" grpId="0" animBg="1"/>
      <p:bldP spid="20" grpId="0"/>
      <p:bldP spid="20" grpId="2"/>
      <p:bldP spid="22" grpId="0" animBg="1"/>
      <p:bldP spid="2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63688" y="1799581"/>
            <a:ext cx="5094693" cy="2404067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635896" y="2376165"/>
            <a:ext cx="1530296" cy="3501108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835696" y="3582307"/>
            <a:ext cx="2646421" cy="951413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870049" y="3397643"/>
            <a:ext cx="2988332" cy="1676206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965304" y="2842903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312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33138" y="3698604"/>
            <a:ext cx="53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25380" y="3657962"/>
            <a:ext cx="433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45029" y="3692227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7798" y="367554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3</a:t>
            </a:r>
            <a:r>
              <a:rPr lang="en-GB" dirty="0" smtClean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04447" y="386359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79190" y="4067936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505447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3765612" y="41565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094622" y="4461478"/>
            <a:ext cx="8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39</a:t>
            </a:r>
          </a:p>
        </p:txBody>
      </p:sp>
      <p:sp>
        <p:nvSpPr>
          <p:cNvPr id="26" name="Oval 25"/>
          <p:cNvSpPr/>
          <p:nvPr/>
        </p:nvSpPr>
        <p:spPr>
          <a:xfrm>
            <a:off x="5508104" y="3582305"/>
            <a:ext cx="1096516" cy="449357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056362" y="365796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5559283" y="357803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13441" y="1984248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74505" y="5066357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4972265" y="4461478"/>
            <a:ext cx="181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71566" y="3106824"/>
            <a:ext cx="1782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488 young </a:t>
            </a:r>
          </a:p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079190" y="2744091"/>
            <a:ext cx="3707705" cy="2086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786895" y="3429989"/>
            <a:ext cx="377393" cy="1480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0" y="1259468"/>
            <a:ext cx="91440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So, if we take away those that are </a:t>
            </a:r>
            <a:r>
              <a:rPr lang="en-GB" dirty="0"/>
              <a:t>Looked After Children, </a:t>
            </a:r>
            <a:r>
              <a:rPr lang="en-GB" dirty="0" smtClean="0"/>
              <a:t>that leaves us: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563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10" grpId="0" animBg="1"/>
      <p:bldP spid="12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 animBg="1"/>
      <p:bldP spid="28" grpId="0"/>
      <p:bldP spid="29" grpId="0"/>
      <p:bldP spid="30" grpId="0"/>
      <p:bldP spid="31" grpId="0"/>
      <p:bldP spid="32" grpId="0"/>
      <p:bldP spid="40" grpId="0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78" y="-4160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748689" y="1809182"/>
            <a:ext cx="5094693" cy="2439636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240854" y="2564905"/>
            <a:ext cx="1724614" cy="3024336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420035" y="3284984"/>
            <a:ext cx="2096181" cy="1336949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914060" y="2413966"/>
            <a:ext cx="1736438" cy="3094377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551422" y="3001186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118585" y="3409243"/>
            <a:ext cx="947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73732" y="3387400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181200" y="3100318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51422" y="3707741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52594" y="443932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18585" y="1809182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03367" y="5266074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4622790" y="4785457"/>
            <a:ext cx="108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78399" y="3911462"/>
            <a:ext cx="1513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  <a:p>
            <a:pPr algn="ctr"/>
            <a:endParaRPr lang="en-GB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4568448" y="4116158"/>
            <a:ext cx="529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4913660" y="4137642"/>
            <a:ext cx="529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4965468" y="354116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7380312" y="310031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71 young people</a:t>
            </a:r>
            <a:endParaRPr lang="en-GB" dirty="0"/>
          </a:p>
        </p:txBody>
      </p:sp>
      <p:sp>
        <p:nvSpPr>
          <p:cNvPr id="34" name="Oval 33"/>
          <p:cNvSpPr/>
          <p:nvPr/>
        </p:nvSpPr>
        <p:spPr>
          <a:xfrm>
            <a:off x="3174504" y="2780929"/>
            <a:ext cx="3485727" cy="19374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660231" y="3469650"/>
            <a:ext cx="1008113" cy="124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380312" y="3090331"/>
            <a:ext cx="1440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14.5 % of EOC population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196752"/>
            <a:ext cx="912342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many of this population of 488 have been </a:t>
            </a:r>
            <a:r>
              <a:rPr lang="en-GB" dirty="0"/>
              <a:t>Looked After Children in </a:t>
            </a:r>
            <a:r>
              <a:rPr lang="en-GB" dirty="0" smtClean="0"/>
              <a:t>the past?</a:t>
            </a:r>
          </a:p>
        </p:txBody>
      </p:sp>
    </p:spTree>
    <p:extLst>
      <p:ext uri="{BB962C8B-B14F-4D97-AF65-F5344CB8AC3E}">
        <p14:creationId xmlns:p14="http://schemas.microsoft.com/office/powerpoint/2010/main" val="265129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3" grpId="0"/>
      <p:bldP spid="14" grpId="0"/>
      <p:bldP spid="16" grpId="0"/>
      <p:bldP spid="18" grpId="0"/>
      <p:bldP spid="19" grpId="0"/>
      <p:bldP spid="23" grpId="0"/>
      <p:bldP spid="31" grpId="0"/>
      <p:bldP spid="32" grpId="0"/>
      <p:bldP spid="33" grpId="0"/>
      <p:bldP spid="24" grpId="0"/>
      <p:bldP spid="26" grpId="0"/>
      <p:bldP spid="28" grpId="0"/>
      <p:bldP spid="11" grpId="0"/>
      <p:bldP spid="11" grpId="1"/>
      <p:bldP spid="34" grpId="1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934160" y="1638092"/>
            <a:ext cx="4499162" cy="2685205"/>
          </a:xfrm>
          <a:prstGeom prst="ellipse">
            <a:avLst/>
          </a:prstGeom>
          <a:solidFill>
            <a:srgbClr val="FFFF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63888" y="1700809"/>
            <a:ext cx="1753479" cy="4032448"/>
          </a:xfrm>
          <a:prstGeom prst="ellipse">
            <a:avLst/>
          </a:prstGeom>
          <a:solidFill>
            <a:srgbClr val="92D05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74505" y="3068960"/>
            <a:ext cx="1313293" cy="1577184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758138" y="2842904"/>
            <a:ext cx="2686070" cy="1987906"/>
          </a:xfrm>
          <a:prstGeom prst="ellipse">
            <a:avLst/>
          </a:prstGeom>
          <a:solidFill>
            <a:srgbClr val="7030A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05989" y="256490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283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7368" y="3470020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87798" y="3675549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4568" y="3707740"/>
            <a:ext cx="38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9</a:t>
            </a:r>
            <a:endParaRPr lang="en-GB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83357" y="434905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10490" y="2258779"/>
            <a:ext cx="252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Prevention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14497" y="5086926"/>
            <a:ext cx="2526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IFS</a:t>
            </a:r>
          </a:p>
          <a:p>
            <a:pPr algn="ctr"/>
            <a:endParaRPr lang="en-GB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5442128" y="4044881"/>
            <a:ext cx="7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NWD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494054" y="4044881"/>
            <a:ext cx="9713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MST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83768" y="4229547"/>
            <a:ext cx="73072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87634" y="423294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3487634" y="3210922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56807" y="355927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</a:t>
            </a:r>
          </a:p>
        </p:txBody>
      </p:sp>
      <p:sp>
        <p:nvSpPr>
          <p:cNvPr id="24" name="Oval 23"/>
          <p:cNvSpPr/>
          <p:nvPr/>
        </p:nvSpPr>
        <p:spPr>
          <a:xfrm>
            <a:off x="5879580" y="3285354"/>
            <a:ext cx="336175" cy="748764"/>
          </a:xfrm>
          <a:prstGeom prst="ellipse">
            <a:avLst/>
          </a:prstGeom>
          <a:solidFill>
            <a:srgbClr val="FF0000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811742" y="3285354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  <a:endParaRPr lang="en-GB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858381" y="351005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426 young </a:t>
            </a:r>
          </a:p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878869" y="4188193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34" name="Oval 33"/>
          <p:cNvSpPr/>
          <p:nvPr/>
        </p:nvSpPr>
        <p:spPr>
          <a:xfrm>
            <a:off x="3174504" y="2564904"/>
            <a:ext cx="3485727" cy="23762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660231" y="3860215"/>
            <a:ext cx="648073" cy="68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858381" y="351005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87% of the EOC population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5811742" y="3675725"/>
            <a:ext cx="47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0" y="1168974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How many of this population </a:t>
            </a:r>
            <a:r>
              <a:rPr lang="en-GB" dirty="0" smtClean="0"/>
              <a:t>are or have been Child in Need (CIN)?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49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  <p:bldP spid="14" grpId="0"/>
      <p:bldP spid="16" grpId="0"/>
      <p:bldP spid="18" grpId="0"/>
      <p:bldP spid="19" grpId="0"/>
      <p:bldP spid="23" grpId="0"/>
      <p:bldP spid="31" grpId="0"/>
      <p:bldP spid="32" grpId="0"/>
      <p:bldP spid="33" grpId="0" animBg="1"/>
      <p:bldP spid="20" grpId="0"/>
      <p:bldP spid="21" grpId="0"/>
      <p:bldP spid="22" grpId="0"/>
      <p:bldP spid="24" grpId="0" animBg="1"/>
      <p:bldP spid="26" grpId="0"/>
      <p:bldP spid="28" grpId="0"/>
      <p:bldP spid="28" grpId="1"/>
      <p:bldP spid="29" grpId="0"/>
      <p:bldP spid="34" grpId="1" animBg="1"/>
      <p:bldP spid="35" grpId="1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553</Words>
  <Application>Microsoft Office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Gillson</dc:creator>
  <cp:lastModifiedBy>David Gillson</cp:lastModifiedBy>
  <cp:revision>51</cp:revision>
  <cp:lastPrinted>2017-06-06T09:39:02Z</cp:lastPrinted>
  <dcterms:created xsi:type="dcterms:W3CDTF">2017-05-12T11:48:01Z</dcterms:created>
  <dcterms:modified xsi:type="dcterms:W3CDTF">2017-06-08T10:44:39Z</dcterms:modified>
</cp:coreProperties>
</file>